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omments/modernComment_153_F862A227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8" r:id="rId4"/>
    <p:sldMasterId id="2147483943" r:id="rId5"/>
    <p:sldMasterId id="2147484213" r:id="rId6"/>
  </p:sldMasterIdLst>
  <p:notesMasterIdLst>
    <p:notesMasterId r:id="rId19"/>
  </p:notesMasterIdLst>
  <p:handoutMasterIdLst>
    <p:handoutMasterId r:id="rId20"/>
  </p:handoutMasterIdLst>
  <p:sldIdLst>
    <p:sldId id="334" r:id="rId7"/>
    <p:sldId id="336" r:id="rId8"/>
    <p:sldId id="340" r:id="rId9"/>
    <p:sldId id="350" r:id="rId10"/>
    <p:sldId id="347" r:id="rId11"/>
    <p:sldId id="339" r:id="rId12"/>
    <p:sldId id="338" r:id="rId13"/>
    <p:sldId id="342" r:id="rId14"/>
    <p:sldId id="348" r:id="rId15"/>
    <p:sldId id="346" r:id="rId16"/>
    <p:sldId id="341" r:id="rId17"/>
    <p:sldId id="349" r:id="rId18"/>
  </p:sldIdLst>
  <p:sldSz cx="9144000" cy="5143500" type="screen16x9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9" userDrawn="1">
          <p15:clr>
            <a:srgbClr val="A4A3A4"/>
          </p15:clr>
        </p15:guide>
        <p15:guide id="2" orient="horz" pos="2608" userDrawn="1">
          <p15:clr>
            <a:srgbClr val="A4A3A4"/>
          </p15:clr>
        </p15:guide>
        <p15:guide id="3" orient="horz" pos="3024" userDrawn="1">
          <p15:clr>
            <a:srgbClr val="A4A3A4"/>
          </p15:clr>
        </p15:guide>
        <p15:guide id="4" orient="horz" pos="1637" userDrawn="1">
          <p15:clr>
            <a:srgbClr val="A4A3A4"/>
          </p15:clr>
        </p15:guide>
        <p15:guide id="5" orient="horz" pos="215" userDrawn="1">
          <p15:clr>
            <a:srgbClr val="A4A3A4"/>
          </p15:clr>
        </p15:guide>
        <p15:guide id="6" orient="horz" pos="1103" userDrawn="1">
          <p15:clr>
            <a:srgbClr val="A4A3A4"/>
          </p15:clr>
        </p15:guide>
        <p15:guide id="7" orient="horz" pos="401" userDrawn="1">
          <p15:clr>
            <a:srgbClr val="A4A3A4"/>
          </p15:clr>
        </p15:guide>
        <p15:guide id="8" orient="horz" pos="2954" userDrawn="1">
          <p15:clr>
            <a:srgbClr val="A4A3A4"/>
          </p15:clr>
        </p15:guide>
        <p15:guide id="9" orient="horz" pos="173" userDrawn="1">
          <p15:clr>
            <a:srgbClr val="A4A3A4"/>
          </p15:clr>
        </p15:guide>
        <p15:guide id="10" pos="175" userDrawn="1">
          <p15:clr>
            <a:srgbClr val="A4A3A4"/>
          </p15:clr>
        </p15:guide>
        <p15:guide id="11" pos="5590" userDrawn="1">
          <p15:clr>
            <a:srgbClr val="A4A3A4"/>
          </p15:clr>
        </p15:guide>
        <p15:guide id="12" pos="2880" userDrawn="1">
          <p15:clr>
            <a:srgbClr val="A4A3A4"/>
          </p15:clr>
        </p15:guide>
        <p15:guide id="13" pos="776" userDrawn="1">
          <p15:clr>
            <a:srgbClr val="A4A3A4"/>
          </p15:clr>
        </p15:guide>
        <p15:guide id="14" pos="1411" userDrawn="1">
          <p15:clr>
            <a:srgbClr val="A4A3A4"/>
          </p15:clr>
        </p15:guide>
        <p15:guide id="15" pos="5287" userDrawn="1">
          <p15:clr>
            <a:srgbClr val="A4A3A4"/>
          </p15:clr>
        </p15:guide>
        <p15:guide id="16" pos="346" userDrawn="1">
          <p15:clr>
            <a:srgbClr val="A4A3A4"/>
          </p15:clr>
        </p15:guide>
        <p15:guide id="17" pos="40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92" userDrawn="1">
          <p15:clr>
            <a:srgbClr val="A4A3A4"/>
          </p15:clr>
        </p15:guide>
        <p15:guide id="2" orient="horz" pos="5542" userDrawn="1">
          <p15:clr>
            <a:srgbClr val="A4A3A4"/>
          </p15:clr>
        </p15:guide>
        <p15:guide id="3" orient="horz" pos="5777" userDrawn="1">
          <p15:clr>
            <a:srgbClr val="A4A3A4"/>
          </p15:clr>
        </p15:guide>
        <p15:guide id="4" pos="286" userDrawn="1">
          <p15:clr>
            <a:srgbClr val="A4A3A4"/>
          </p15:clr>
        </p15:guide>
        <p15:guide id="5" pos="4033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348549-9F68-53CD-4F90-497BD70955D8}" name="Holly Thompson-Babb" initials="HT" userId="HibhvGuW1Y0Lq3Z5W363joOoqRBoqiMGCAOl7r6UCfU=" providerId="None"/>
  <p188:author id="{509D709F-6A6C-2495-8406-72492A368BE6}" name="Ariel Deardorff" initials="AD" userId="lCsLSMRQF6xGsoqSjGDxAxvx1QmtJFejlVYc3Sf/xOQ=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el Deardorff" initials="" lastIdx="2" clrIdx="0"/>
  <p:cmAuthor id="2" name="Deardorff, Ariel" initials="DA" lastIdx="1" clrIdx="1">
    <p:extLst>
      <p:ext uri="{19B8F6BF-5375-455C-9EA6-DF929625EA0E}">
        <p15:presenceInfo xmlns:p15="http://schemas.microsoft.com/office/powerpoint/2012/main" userId="S::ariel.deardorff@ucsf.edu::e16e01e8-677b-4af4-85d9-4aebf9bd61e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3AC"/>
    <a:srgbClr val="178CCB"/>
    <a:srgbClr val="6C62D0"/>
    <a:srgbClr val="052049"/>
    <a:srgbClr val="90BD31"/>
    <a:srgbClr val="000000"/>
    <a:srgbClr val="EC1848"/>
    <a:srgbClr val="F48024"/>
    <a:srgbClr val="E8E7DE"/>
    <a:srgbClr val="F5F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E6AEAC-61D3-CF4A-B367-509906C8D9C7}" v="145" dt="2026-05-05T20:46:25.783"/>
    <p1510:client id="{FA8354FA-78F2-4493-A38B-23F386050C89}" v="502" dt="2026-05-06T17:10:15.3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16"/>
    <p:restoredTop sz="94658"/>
  </p:normalViewPr>
  <p:slideViewPr>
    <p:cSldViewPr snapToGrid="0">
      <p:cViewPr varScale="1">
        <p:scale>
          <a:sx n="154" d="100"/>
          <a:sy n="154" d="100"/>
        </p:scale>
        <p:origin x="1288" y="192"/>
      </p:cViewPr>
      <p:guideLst>
        <p:guide orient="horz" pos="789"/>
        <p:guide orient="horz" pos="2608"/>
        <p:guide orient="horz" pos="3024"/>
        <p:guide orient="horz" pos="1637"/>
        <p:guide orient="horz" pos="215"/>
        <p:guide orient="horz" pos="1103"/>
        <p:guide orient="horz" pos="401"/>
        <p:guide orient="horz" pos="2954"/>
        <p:guide orient="horz" pos="173"/>
        <p:guide pos="175"/>
        <p:guide pos="5590"/>
        <p:guide pos="2880"/>
        <p:guide pos="776"/>
        <p:guide pos="1411"/>
        <p:guide pos="5287"/>
        <p:guide pos="346"/>
        <p:guide pos="4090"/>
      </p:guideLst>
    </p:cSldViewPr>
  </p:slideViewPr>
  <p:outlineViewPr>
    <p:cViewPr>
      <p:scale>
        <a:sx n="33" d="100"/>
        <a:sy n="33" d="100"/>
      </p:scale>
      <p:origin x="0" y="-64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592"/>
        <p:guide orient="horz" pos="5542"/>
        <p:guide orient="horz" pos="5777"/>
        <p:guide pos="286"/>
        <p:guide pos="4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omments/modernComment_153_F862A22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ABADC8D-0F34-42FE-A91C-3EBFCF041147}" authorId="{B3348549-9F68-53CD-4F90-497BD70955D8}" status="resolved" created="2026-05-04T18:37:32.39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167213607" sldId="339"/>
      <ac:spMk id="3" creationId="{6516A08B-1E63-CB89-43DF-3B738D5BDB59}"/>
      <ac:txMk cp="626">
        <ac:context len="627" hash="2757889722"/>
      </ac:txMk>
    </ac:txMkLst>
    <p188:pos x="4886325" y="3207543"/>
    <p188:replyLst>
      <p188:reply id="{F66157CE-95E5-44C1-B475-0EA3C2D41295}" authorId="{B3348549-9F68-53CD-4F90-497BD70955D8}" created="2026-05-04T18:38:47.065">
        <p188:txBody>
          <a:bodyPr/>
          <a:lstStyle/>
          <a:p>
            <a:r>
              <a:rPr lang="en-US"/>
              <a:t>and/or add a future directions bullet somewhere (maybe Outcomes?)</a:t>
            </a:r>
          </a:p>
        </p188:txBody>
      </p188:reply>
      <p188:reply id="{6DA4F60C-2527-4AE4-A23E-4E61480ADB73}" authorId="{509D709F-6A6C-2495-8406-72492A368BE6}" created="2026-05-06T16:36:48.895">
        <p188:txBody>
          <a:bodyPr/>
          <a:lstStyle/>
          <a:p>
            <a:r>
              <a:rPr lang="en-US"/>
              <a:t>Good idea. I added that at the end here</a:t>
            </a:r>
          </a:p>
        </p188:txBody>
      </p188:reply>
    </p188:replyLst>
    <p188:txBody>
      <a:bodyPr/>
      <a:lstStyle/>
      <a:p>
        <a:r>
          <a:rPr lang="en-US"/>
          <a:t>Should we add a line that confirms not only did we plan for the future, but we're executing that plan - something to the effect of  "In 2026, Lisa L onboarded a new co-facilitator and they have hosted X# of meet ups"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455585" y="8795705"/>
            <a:ext cx="5943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403350" y="8880855"/>
            <a:ext cx="281232" cy="10531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marL="0" algn="l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fld id="{111E5896-917A-4035-A860-408E1EC3CD51}" type="slidenum">
              <a:rPr lang="en-US">
                <a:solidFill>
                  <a:srgbClr val="0520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>
              <a:solidFill>
                <a:srgbClr val="0520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2407" y="8866372"/>
            <a:ext cx="599982" cy="29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36536" y="8821324"/>
            <a:ext cx="2971800" cy="13158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/>
            </a:lvl1pPr>
          </a:lstStyle>
          <a:p>
            <a:r>
              <a:rPr lang="en-US" sz="800">
                <a:solidFill>
                  <a:srgbClr val="052049"/>
                </a:solidFill>
                <a:latin typeface="Arial" panose="020B0604020202020204" pitchFamily="34" charset="0"/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182832942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4000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41268" y="4080297"/>
            <a:ext cx="5961120" cy="44805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455585" y="8795705"/>
            <a:ext cx="5943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07" y="8866372"/>
            <a:ext cx="599982" cy="29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3350" y="8880855"/>
            <a:ext cx="281232" cy="10531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marL="0" algn="l" defTabSz="914400" rtl="0" eaLnBrk="1" latinLnBrk="0" hangingPunct="1">
              <a:defRPr lang="en-US" sz="800" b="0" i="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‹#›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636536" y="8821324"/>
            <a:ext cx="2971800" cy="13158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EF798EC2-7587-174C-8F9B-BEC1CFBF2B9A}" type="datetimeFigureOut">
              <a:rPr lang="en-US" smtClean="0"/>
              <a:pPr/>
              <a:t>5/6/26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483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114300" indent="-114300" algn="l" defTabSz="914400" rtl="0" eaLnBrk="1" latinLnBrk="0" hangingPunct="1">
      <a:spcBef>
        <a:spcPts val="800"/>
      </a:spcBef>
      <a:buClr>
        <a:srgbClr val="178CCB"/>
      </a:buClr>
      <a:buFont typeface="Arial" pitchFamily="34" charset="0"/>
      <a:buChar char="•"/>
      <a:defRPr sz="120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85750" indent="-112713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10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403225" indent="-117475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05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69913" indent="-112713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05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457200" indent="114300" algn="l" defTabSz="914400" rtl="0" eaLnBrk="1" latinLnBrk="0" hangingPunct="1">
      <a:buFont typeface="Arial" pitchFamily="34" charset="0"/>
      <a:buChar char="•"/>
      <a:defRPr sz="105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8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4042301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9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3465169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10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215642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jpeg"/><Relationship Id="rId4" Type="http://schemas.openxmlformats.org/officeDocument/2006/relationships/image" Target="../media/image20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2.svg"/><Relationship Id="rId4" Type="http://schemas.openxmlformats.org/officeDocument/2006/relationships/image" Target="../media/image31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2.svg"/><Relationship Id="rId4" Type="http://schemas.openxmlformats.org/officeDocument/2006/relationships/image" Target="../media/image31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5.emf"/><Relationship Id="rId4" Type="http://schemas.openxmlformats.org/officeDocument/2006/relationships/image" Target="../media/image31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1.jpeg"/><Relationship Id="rId4" Type="http://schemas.openxmlformats.org/officeDocument/2006/relationships/image" Target="../media/image32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1.jpeg"/><Relationship Id="rId4" Type="http://schemas.openxmlformats.org/officeDocument/2006/relationships/image" Target="../media/image32.sv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8.sv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8.sv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9.sv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sv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jpeg"/><Relationship Id="rId4" Type="http://schemas.openxmlformats.org/officeDocument/2006/relationships/image" Target="../media/image20.emf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2.svg"/><Relationship Id="rId4" Type="http://schemas.openxmlformats.org/officeDocument/2006/relationships/image" Target="../media/image31.jpe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2.svg"/><Relationship Id="rId4" Type="http://schemas.openxmlformats.org/officeDocument/2006/relationships/image" Target="../media/image31.jpe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5.emf"/><Relationship Id="rId4" Type="http://schemas.openxmlformats.org/officeDocument/2006/relationships/image" Target="../media/image31.jpe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1.jpeg"/><Relationship Id="rId4" Type="http://schemas.openxmlformats.org/officeDocument/2006/relationships/image" Target="../media/image32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1.jpeg"/><Relationship Id="rId4" Type="http://schemas.openxmlformats.org/officeDocument/2006/relationships/image" Target="../media/image4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20" y="471851"/>
            <a:ext cx="1307578" cy="847504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Title 15"/>
          <p:cNvSpPr>
            <a:spLocks noGrp="1"/>
          </p:cNvSpPr>
          <p:nvPr>
            <p:ph type="title" hasCustomPrompt="1"/>
          </p:nvPr>
        </p:nvSpPr>
        <p:spPr>
          <a:xfrm>
            <a:off x="299201" y="1878497"/>
            <a:ext cx="6141359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3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0225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1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7630735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20" y="478425"/>
            <a:ext cx="1297452" cy="840941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1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0225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A8F50CE7-BE49-DF46-A309-403467331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201" y="1878497"/>
            <a:ext cx="6141359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530420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itle 15"/>
          <p:cNvSpPr>
            <a:spLocks noGrp="1"/>
          </p:cNvSpPr>
          <p:nvPr>
            <p:ph type="title" hasCustomPrompt="1"/>
          </p:nvPr>
        </p:nvSpPr>
        <p:spPr>
          <a:xfrm>
            <a:off x="299201" y="1878497"/>
            <a:ext cx="6141359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1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0225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418279-066F-DC44-B86B-14E3FAD25D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20" y="478425"/>
            <a:ext cx="1297452" cy="84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33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9D9FF64-C01C-5C4C-8AB2-E760BF7690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3585" y="1401763"/>
            <a:ext cx="8169964" cy="2932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5426446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5925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9" y="337931"/>
            <a:ext cx="8587407" cy="40651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3290672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69704F-E66B-5B41-BF3B-8C6539B4842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3585" y="1401763"/>
            <a:ext cx="3915528" cy="2932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99F718F-E8D1-5640-A678-0137FDBAEC9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33354" y="1401763"/>
            <a:ext cx="3915528" cy="2932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8415597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3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0" i="0">
                <a:solidFill>
                  <a:schemeClr val="tx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179054717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3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0" i="0">
                <a:solidFill>
                  <a:schemeClr val="accent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lorem ipsum.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207338431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3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0" i="0">
                <a:solidFill>
                  <a:schemeClr val="accent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6208254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6"/>
            <a:ext cx="6593258" cy="1430138"/>
          </a:xfrm>
        </p:spPr>
        <p:txBody>
          <a:bodyPr anchor="ctr">
            <a:noAutofit/>
          </a:bodyPr>
          <a:lstStyle>
            <a:lvl1pPr>
              <a:defRPr sz="3600" b="0" i="0" baseline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" y="1769166"/>
            <a:ext cx="248479" cy="1411357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82205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6"/>
            <a:ext cx="6593258" cy="1430138"/>
          </a:xfr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accent2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" y="1769166"/>
            <a:ext cx="248479" cy="1411357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accent2"/>
              </a:solidFill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34255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6"/>
            <a:ext cx="6593258" cy="1430138"/>
          </a:xfr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accent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" y="1769166"/>
            <a:ext cx="24847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9446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870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 –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invGray">
          <a:xfrm>
            <a:off x="3865186" y="2032663"/>
            <a:ext cx="1571041" cy="1025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785" y="2037522"/>
            <a:ext cx="1574426" cy="10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5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 –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213" y="1884801"/>
            <a:ext cx="1374274" cy="13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67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5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0D46ED-C45A-5D4E-AA02-EF9EDB0FA1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7DAA724C-3107-8C4A-A46D-AB498B3D6B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9573359-3223-304A-9E4E-E3990C97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37528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0522" y="244258"/>
            <a:ext cx="8893479" cy="48992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3BFC587D-F4CD-7648-95B7-35FDAB007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321EFAD-F786-464B-B3E8-5DEEB972AF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1D80BBCD-01AA-2048-816B-1926C33826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F776777-542E-DD44-ADA8-B722AD386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C7F4D8-5A99-1448-8564-FCC90659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5" y="241902"/>
            <a:ext cx="8908063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5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EA5AAF51-36B8-9940-ACBC-F45CDFBB6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64A4BD1-BDC4-5847-8479-2F6EAA1BF0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5348B5-ADBC-3742-81A7-0E4C003890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90" y="241702"/>
            <a:ext cx="812800" cy="812579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3D807373-E9A5-9F41-8251-72DE5DC0C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A66BC5E-F1DA-6A44-9B69-93266278F9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703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tx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5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Viol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703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5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85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Magent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703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0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3" y="-3768025"/>
            <a:ext cx="10362381" cy="9676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8021FC-6CE9-D549-BE7A-5D94B0888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3" y="-3768025"/>
            <a:ext cx="10362381" cy="9676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8021FC-6CE9-D549-BE7A-5D94B0888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– Nav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8A9B26ED-91EB-374C-A70F-3562EDE10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148"/>
          <a:stretch/>
        </p:blipFill>
        <p:spPr>
          <a:xfrm rot="10800000">
            <a:off x="2413325" y="62568"/>
            <a:ext cx="6730677" cy="1959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AD5338-76BD-4C47-9834-F2629B5325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8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–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2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78ACD5-01D7-EA49-A1A8-0D5AC50A0B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681" y="305870"/>
            <a:ext cx="999731" cy="999459"/>
          </a:xfrm>
          <a:prstGeom prst="rect">
            <a:avLst/>
          </a:prstGeom>
        </p:spPr>
      </p:pic>
      <p:sp>
        <p:nvSpPr>
          <p:cNvPr id="18" name="Freeform 77">
            <a:extLst>
              <a:ext uri="{FF2B5EF4-FFF2-40B4-BE49-F238E27FC236}">
                <a16:creationId xmlns:a16="http://schemas.microsoft.com/office/drawing/2014/main" id="{09D6DA44-3D41-5E45-80B2-97B2B0E76C11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723CD-1F5B-804C-A079-FE3D1017A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084"/>
          <a:stretch/>
        </p:blipFill>
        <p:spPr>
          <a:xfrm>
            <a:off x="2244538" y="183586"/>
            <a:ext cx="6899462" cy="168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84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57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75216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74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9" y="352446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28926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5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6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48818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03658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9" y="352446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5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6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97927870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2"/>
            <a:ext cx="1073426" cy="118275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9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2"/>
            <a:ext cx="1073426" cy="118275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9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2"/>
            <a:ext cx="1073426" cy="1182754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9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2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2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788447-026C-8740-AB11-4D9C4007C6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14"/>
          <a:stretch/>
        </p:blipFill>
        <p:spPr>
          <a:xfrm>
            <a:off x="0" y="401119"/>
            <a:ext cx="9144000" cy="177406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B58095-3588-1A4E-B981-253E9F1A1AEC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81C2D974-A2EE-E349-AD5D-00B5C62A8CB7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18DED201-C78F-0E4A-B63C-520004DA7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32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3865186" y="2036429"/>
            <a:ext cx="1571041" cy="1018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28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9400" y="1884801"/>
            <a:ext cx="1373900" cy="13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38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Researc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1" y="1645920"/>
            <a:ext cx="2994421" cy="3497580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2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1"/>
            <a:ext cx="2994420" cy="20155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80" cy="37545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1E061F-A72A-5142-8A32-D6BACF33C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44895"/>
            <a:ext cx="6149579" cy="10211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44D79-B0F4-1A43-9BD5-09FD9E662A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8" y="2015505"/>
            <a:ext cx="1615438" cy="161543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1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2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1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0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1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2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1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0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Patient Ca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FBE2C-79B3-0741-8C4F-E79579E3B5C3}"/>
              </a:ext>
            </a:extLst>
          </p:cNvPr>
          <p:cNvSpPr/>
          <p:nvPr userDrawn="1"/>
        </p:nvSpPr>
        <p:spPr bwMode="auto">
          <a:xfrm>
            <a:off x="0" y="1645921"/>
            <a:ext cx="2994421" cy="3497580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A96EE-AE7F-9D47-80E0-948746F73CBD}"/>
              </a:ext>
            </a:extLst>
          </p:cNvPr>
          <p:cNvSpPr/>
          <p:nvPr userDrawn="1"/>
        </p:nvSpPr>
        <p:spPr bwMode="auto">
          <a:xfrm>
            <a:off x="2756757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08378B-0C89-E14E-8069-2034FF2D0F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" y="1"/>
            <a:ext cx="2760609" cy="20155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C622B-BC71-0F4D-ACEB-367F089BDF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1"/>
            <a:ext cx="6387246" cy="38861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4AB437-D405-6C43-9FA5-FD5F04163F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46CC52-4A32-374A-BF1E-0FA06087FD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4" t="5935" r="2464" b="11182"/>
          <a:stretch/>
        </p:blipFill>
        <p:spPr>
          <a:xfrm>
            <a:off x="2756141" y="30482"/>
            <a:ext cx="6387861" cy="122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87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0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7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1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5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0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7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1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5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286350" y="15690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54909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5/6/26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565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6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0D46ED-C45A-5D4E-AA02-EF9EDB0FA1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9763C0-80D9-8D42-B900-9C5810713DB1}" type="datetime1">
              <a:rPr lang="en-US" smtClean="0"/>
              <a:t>5/6/26</a:t>
            </a:fld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7DAA724C-3107-8C4A-A46D-AB498B3D6B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9573359-3223-304A-9E4E-E3990C97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37528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8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0523" y="244258"/>
            <a:ext cx="8893479" cy="48992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3BFC587D-F4CD-7648-95B7-35FDAB007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758B97-1F12-914B-8A88-08F79B27CB21}" type="datetime1">
              <a:rPr lang="en-US" smtClean="0"/>
              <a:t>5/6/26</a:t>
            </a:fld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321EFAD-F786-464B-B3E8-5DEEB972AF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1D80BBCD-01AA-2048-816B-1926C33826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F776777-542E-DD44-ADA8-B722AD386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C7F4D8-5A99-1448-8564-FCC90659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6" y="241902"/>
            <a:ext cx="8908063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601DCD7-F394-9C47-9AE3-85303D673D5E}" type="datetime1">
              <a:rPr lang="en-US" smtClean="0"/>
              <a:t>5/6/26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6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EA5AAF51-36B8-9940-ACBC-F45CDFBB6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798F0E-CEC8-8A4D-A129-15694C617DB3}" type="datetime1">
              <a:rPr lang="en-US" smtClean="0"/>
              <a:t>5/6/26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64A4BD1-BDC4-5847-8479-2F6EAA1BF0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5348B5-ADBC-3742-81A7-0E4C003890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90" y="241703"/>
            <a:ext cx="812800" cy="812579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3D807373-E9A5-9F41-8251-72DE5DC0C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A66BC5E-F1DA-6A44-9B69-93266278F9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4" y="241704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tx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95CD000-1EC0-AA42-B1CD-FDFAC651DA81}" type="datetime1">
              <a:rPr lang="en-US" smtClean="0"/>
              <a:t>5/6/26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5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Viol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4" y="241704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5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2CAA2A-5698-F649-A896-1B0C52B65B4D}" type="datetime1">
              <a:rPr lang="en-US" smtClean="0"/>
              <a:t>5/6/26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85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Magent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4" y="241704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25E0E3E-37E7-624B-BD5B-F3FD27B58250}" type="datetime1">
              <a:rPr lang="en-US" smtClean="0"/>
              <a:t>5/6/26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0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76EBEE4-9892-574D-BF3F-34A92DB1BEAF}" type="datetime1">
              <a:rPr lang="en-US" smtClean="0"/>
              <a:t>5/6/26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8E9279F-0732-2D41-9F31-EB38C1C6965B}" type="datetime1">
              <a:rPr lang="en-US" smtClean="0"/>
              <a:t>5/6/26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4" y="-3768025"/>
            <a:ext cx="10362381" cy="9676016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AF43CBB-CC01-461F-AFC3-5D502D59A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949" y="189873"/>
            <a:ext cx="123444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76EBEE4-9892-574D-BF3F-34A92DB1BEAF}" type="datetime1">
              <a:rPr lang="en-US" smtClean="0"/>
              <a:t>5/6/26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76EBEE4-9892-574D-BF3F-34A92DB1BEAF}" type="datetime1">
              <a:rPr lang="en-US" smtClean="0"/>
              <a:t>5/6/26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8E9279F-0732-2D41-9F31-EB38C1C6965B}" type="datetime1">
              <a:rPr lang="en-US" smtClean="0"/>
              <a:t>5/6/26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4" y="-3768025"/>
            <a:ext cx="10362381" cy="9676016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AF43CBB-CC01-461F-AFC3-5D502D59A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949" y="189873"/>
            <a:ext cx="123444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– Nav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74AEBC4-F1C6-964F-B3AF-AF09E45DE715}" type="datetime1">
              <a:rPr lang="en-US" smtClean="0"/>
              <a:t>5/6/26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8A9B26ED-91EB-374C-A70F-3562EDE10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148"/>
          <a:stretch/>
        </p:blipFill>
        <p:spPr>
          <a:xfrm rot="10800000">
            <a:off x="2413325" y="62569"/>
            <a:ext cx="6730677" cy="1959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AD5338-76BD-4C47-9834-F2629B5325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8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–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BC1395-2AD9-8C4D-9E13-CE99F3E7EA24}" type="datetime1">
              <a:rPr lang="en-US" smtClean="0"/>
              <a:t>5/6/26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2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78ACD5-01D7-EA49-A1A8-0D5AC50A0B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682" y="305870"/>
            <a:ext cx="999731" cy="999459"/>
          </a:xfrm>
          <a:prstGeom prst="rect">
            <a:avLst/>
          </a:prstGeom>
        </p:spPr>
      </p:pic>
      <p:sp>
        <p:nvSpPr>
          <p:cNvPr id="18" name="Freeform 77">
            <a:extLst>
              <a:ext uri="{FF2B5EF4-FFF2-40B4-BE49-F238E27FC236}">
                <a16:creationId xmlns:a16="http://schemas.microsoft.com/office/drawing/2014/main" id="{09D6DA44-3D41-5E45-80B2-97B2B0E76C11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723CD-1F5B-804C-A079-FE3D1017A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084"/>
          <a:stretch/>
        </p:blipFill>
        <p:spPr>
          <a:xfrm>
            <a:off x="2244538" y="183587"/>
            <a:ext cx="6899462" cy="168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84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57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459686" y="1401418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75216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74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60" y="352447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28926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6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7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48818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idx="1"/>
          </p:nvPr>
        </p:nvSpPr>
        <p:spPr>
          <a:xfrm>
            <a:off x="459686" y="1401418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03658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60" y="352447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6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7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97927870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2" y="1431237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buNone/>
              <a:defRPr>
                <a:latin typeface="+mn-lt"/>
              </a:defRPr>
            </a:lvl2pPr>
            <a:lvl3pPr marL="515911" indent="0">
              <a:buNone/>
              <a:defRPr>
                <a:latin typeface="+mn-lt"/>
              </a:defRPr>
            </a:lvl3pPr>
            <a:lvl4pPr marL="800060" indent="0">
              <a:buNone/>
              <a:defRPr>
                <a:latin typeface="+mn-lt"/>
              </a:defRPr>
            </a:lvl4pPr>
            <a:lvl5pPr marL="1085796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5" y="3696830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7" y="3"/>
            <a:ext cx="1073426" cy="118275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30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5" y="3980954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2" y="1431237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buNone/>
              <a:defRPr>
                <a:latin typeface="+mn-lt"/>
              </a:defRPr>
            </a:lvl2pPr>
            <a:lvl3pPr marL="515911" indent="0">
              <a:buNone/>
              <a:defRPr>
                <a:latin typeface="+mn-lt"/>
              </a:defRPr>
            </a:lvl3pPr>
            <a:lvl4pPr marL="800060" indent="0">
              <a:buNone/>
              <a:defRPr>
                <a:latin typeface="+mn-lt"/>
              </a:defRPr>
            </a:lvl4pPr>
            <a:lvl5pPr marL="1085796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7" y="3"/>
            <a:ext cx="1073426" cy="118275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30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5" y="3696830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5" y="3980954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2" y="1431237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buNone/>
              <a:defRPr>
                <a:latin typeface="+mn-lt"/>
              </a:defRPr>
            </a:lvl2pPr>
            <a:lvl3pPr marL="515911" indent="0">
              <a:buNone/>
              <a:defRPr>
                <a:latin typeface="+mn-lt"/>
              </a:defRPr>
            </a:lvl3pPr>
            <a:lvl4pPr marL="800060" indent="0">
              <a:buNone/>
              <a:defRPr>
                <a:latin typeface="+mn-lt"/>
              </a:defRPr>
            </a:lvl4pPr>
            <a:lvl5pPr marL="1085796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7" y="3"/>
            <a:ext cx="1073426" cy="1182754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30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5" y="3696830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5" y="3980954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1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1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788447-026C-8740-AB11-4D9C4007C6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14"/>
          <a:stretch/>
        </p:blipFill>
        <p:spPr>
          <a:xfrm>
            <a:off x="0" y="401120"/>
            <a:ext cx="9144000" cy="177406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B58095-3588-1A4E-B981-253E9F1A1AEC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81C2D974-A2EE-E349-AD5D-00B5C62A8CB7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18DED201-C78F-0E4A-B63C-520004DA7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32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3865187" y="2036430"/>
            <a:ext cx="1571041" cy="1018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28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9400" y="1884802"/>
            <a:ext cx="1373900" cy="13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38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Researc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2" y="1645920"/>
            <a:ext cx="2994421" cy="3497580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3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1"/>
            <a:ext cx="2994420" cy="20155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80" cy="37545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1E061F-A72A-5142-8A32-D6BACF33C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144895"/>
            <a:ext cx="6149579" cy="10211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44D79-B0F4-1A43-9BD5-09FD9E662A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9" y="2015505"/>
            <a:ext cx="1615438" cy="161543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2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3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2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1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2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3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2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1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Patient Ca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FBE2C-79B3-0741-8C4F-E79579E3B5C3}"/>
              </a:ext>
            </a:extLst>
          </p:cNvPr>
          <p:cNvSpPr/>
          <p:nvPr userDrawn="1"/>
        </p:nvSpPr>
        <p:spPr bwMode="auto">
          <a:xfrm>
            <a:off x="1" y="1645921"/>
            <a:ext cx="2994421" cy="3497580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A96EE-AE7F-9D47-80E0-948746F73CBD}"/>
              </a:ext>
            </a:extLst>
          </p:cNvPr>
          <p:cNvSpPr/>
          <p:nvPr userDrawn="1"/>
        </p:nvSpPr>
        <p:spPr bwMode="auto">
          <a:xfrm>
            <a:off x="2756758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08378B-0C89-E14E-8069-2034FF2D0F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" y="1"/>
            <a:ext cx="2760609" cy="20155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C622B-BC71-0F4D-ACEB-367F089BDF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2"/>
            <a:ext cx="6387246" cy="38861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4AB437-D405-6C43-9FA5-FD5F04163F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46CC52-4A32-374A-BF1E-0FA06087FD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4" t="5935" r="2464" b="11182"/>
          <a:stretch/>
        </p:blipFill>
        <p:spPr>
          <a:xfrm>
            <a:off x="2756141" y="30482"/>
            <a:ext cx="6387861" cy="122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87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1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8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2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6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1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8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2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6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9" Type="http://schemas.openxmlformats.org/officeDocument/2006/relationships/theme" Target="../theme/theme3.xml"/><Relationship Id="rId21" Type="http://schemas.openxmlformats.org/officeDocument/2006/relationships/slideLayout" Target="../slideLayouts/slideLayout76.xml"/><Relationship Id="rId34" Type="http://schemas.openxmlformats.org/officeDocument/2006/relationships/slideLayout" Target="../slideLayouts/slideLayout89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93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87.xml"/><Relationship Id="rId37" Type="http://schemas.openxmlformats.org/officeDocument/2006/relationships/slideLayout" Target="../slideLayouts/slideLayout92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36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slideLayout" Target="../slideLayouts/slideLayout8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Relationship Id="rId35" Type="http://schemas.openxmlformats.org/officeDocument/2006/relationships/slideLayout" Target="../slideLayouts/slideLayout90.xml"/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US"/>
              <a:t>Slide Title Here</a:t>
            </a: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2" y="4852597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7" y="4840129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 userDrawn="1"/>
        </p:nvCxnSpPr>
        <p:spPr>
          <a:xfrm>
            <a:off x="365125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77"/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5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4" r:id="rId4"/>
    <p:sldLayoutId id="2147483982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4016" r:id="rId14"/>
    <p:sldLayoutId id="2147483994" r:id="rId15"/>
    <p:sldLayoutId id="2147483995" r:id="rId16"/>
  </p:sldLayoutIdLst>
  <p:transition>
    <p:fade/>
  </p:transition>
  <p:hf hdr="0" dt="0"/>
  <p:txStyles>
    <p:titleStyle>
      <a:lvl1pPr algn="l" defTabSz="914378" rtl="0" eaLnBrk="1" latinLnBrk="0" hangingPunct="1">
        <a:lnSpc>
          <a:spcPct val="85000"/>
        </a:lnSpc>
        <a:spcBef>
          <a:spcPct val="0"/>
        </a:spcBef>
        <a:buNone/>
        <a:defRPr lang="en-US" sz="3600" b="0" i="0" kern="1200" cap="none" spc="0" baseline="0" dirty="0" smtClean="0">
          <a:solidFill>
            <a:schemeClr val="tx1"/>
          </a:solidFill>
          <a:latin typeface="Garamond" panose="02020404030301010803" pitchFamily="18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33357" indent="-23335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0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522275" indent="-22700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.AppleSystemUIFont" charset="0"/>
        <a:buChar char="-"/>
        <a:tabLst/>
        <a:defRPr lang="en-US" sz="18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746106" indent="-16668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979463" indent="-17303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.AppleSystemUIFont" charset="0"/>
        <a:buChar char="-"/>
        <a:tabLst/>
        <a:defRPr lang="en-US" sz="14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312830" indent="-227007" algn="l" defTabSz="64006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SzPct val="80000"/>
        <a:buFont typeface="Wingdings" charset="2"/>
        <a:buChar char="§"/>
        <a:defRPr lang="en-US" sz="1400" b="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2" y="4852597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 – Ariel Deardorff, UCSF Library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7" y="4840129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365125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77"/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7A11AC4-0317-9648-9B11-2E4A9F79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A57C94-8CEE-E147-BA04-64415375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US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123954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72" r:id="rId2"/>
    <p:sldLayoutId id="2147483975" r:id="rId3"/>
    <p:sldLayoutId id="2147483976" r:id="rId4"/>
    <p:sldLayoutId id="2147484011" r:id="rId5"/>
    <p:sldLayoutId id="2147484012" r:id="rId6"/>
    <p:sldLayoutId id="2147484013" r:id="rId7"/>
    <p:sldLayoutId id="2147484020" r:id="rId8"/>
    <p:sldLayoutId id="2147484021" r:id="rId9"/>
    <p:sldLayoutId id="2147484001" r:id="rId10"/>
    <p:sldLayoutId id="2147484007" r:id="rId11"/>
    <p:sldLayoutId id="2147484009" r:id="rId12"/>
    <p:sldLayoutId id="2147484008" r:id="rId13"/>
    <p:sldLayoutId id="2147483944" r:id="rId14"/>
    <p:sldLayoutId id="2147483951" r:id="rId15"/>
    <p:sldLayoutId id="2147483953" r:id="rId16"/>
    <p:sldLayoutId id="2147484000" r:id="rId17"/>
    <p:sldLayoutId id="2147483950" r:id="rId18"/>
    <p:sldLayoutId id="2147483960" r:id="rId19"/>
    <p:sldLayoutId id="2147483961" r:id="rId20"/>
    <p:sldLayoutId id="2147483966" r:id="rId21"/>
    <p:sldLayoutId id="2147483967" r:id="rId22"/>
    <p:sldLayoutId id="2147483968" r:id="rId23"/>
    <p:sldLayoutId id="2147484245" r:id="rId24"/>
    <p:sldLayoutId id="2147484221" r:id="rId25"/>
    <p:sldLayoutId id="2147483969" r:id="rId26"/>
    <p:sldLayoutId id="2147483970" r:id="rId27"/>
    <p:sldLayoutId id="2147483971" r:id="rId28"/>
    <p:sldLayoutId id="2147484015" r:id="rId29"/>
    <p:sldLayoutId id="2147483954" r:id="rId30"/>
    <p:sldLayoutId id="2147483959" r:id="rId31"/>
    <p:sldLayoutId id="2147484002" r:id="rId32"/>
    <p:sldLayoutId id="2147484024" r:id="rId33"/>
    <p:sldLayoutId id="2147484014" r:id="rId34"/>
    <p:sldLayoutId id="2147484010" r:id="rId35"/>
    <p:sldLayoutId id="2147484025" r:id="rId36"/>
    <p:sldLayoutId id="2147484003" r:id="rId37"/>
    <p:sldLayoutId id="2147484019" r:id="rId38"/>
    <p:sldLayoutId id="2147484250" r:id="rId39"/>
  </p:sldLayoutIdLst>
  <p:transition>
    <p:fade/>
  </p:transition>
  <p:hf hdr="0" dt="0"/>
  <p:txStyles>
    <p:titleStyle>
      <a:lvl1pPr algn="l" defTabSz="914378" rtl="0" eaLnBrk="1" latinLnBrk="0" hangingPunct="1">
        <a:lnSpc>
          <a:spcPct val="85000"/>
        </a:lnSpc>
        <a:spcBef>
          <a:spcPct val="0"/>
        </a:spcBef>
        <a:buNone/>
        <a:defRPr lang="en-US" sz="3600" b="0" i="0" kern="1200" cap="none" spc="0" baseline="0" dirty="0" smtClean="0">
          <a:solidFill>
            <a:schemeClr val="tx1"/>
          </a:solidFill>
          <a:latin typeface="Garamond" panose="02020404030301010803" pitchFamily="18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33357" indent="-23335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0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522275" indent="-22700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18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746106" indent="-16668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979463" indent="-17303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312830" indent="-227007" algn="l" defTabSz="640064" rtl="0" eaLnBrk="1" latinLnBrk="0" hangingPunct="1">
        <a:lnSpc>
          <a:spcPct val="200000"/>
        </a:lnSpc>
        <a:spcBef>
          <a:spcPts val="0"/>
        </a:spcBef>
        <a:buClr>
          <a:srgbClr val="18A3AC"/>
        </a:buClr>
        <a:buSzPct val="80000"/>
        <a:buFont typeface="Wingdings" charset="2"/>
        <a:buChar char="§"/>
        <a:defRPr lang="en-US" sz="2000" b="0" kern="1200" dirty="0">
          <a:solidFill>
            <a:schemeClr val="tx1"/>
          </a:solidFill>
          <a:latin typeface="+mj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3" y="4852598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8" y="4840130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365126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77"/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7A11AC4-0317-9648-9B11-2E4A9F79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686" y="1401418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A57C94-8CEE-E147-BA04-64415375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US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123954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023" r:id="rId8"/>
    <p:sldLayoutId id="2147484208" r:id="rId9"/>
    <p:sldLayoutId id="2147484249" r:id="rId10"/>
    <p:sldLayoutId id="2147484206" r:id="rId11"/>
    <p:sldLayoutId id="2147484222" r:id="rId12"/>
    <p:sldLayoutId id="2147484223" r:id="rId13"/>
    <p:sldLayoutId id="2147484224" r:id="rId14"/>
    <p:sldLayoutId id="2147484225" r:id="rId15"/>
    <p:sldLayoutId id="2147484226" r:id="rId16"/>
    <p:sldLayoutId id="2147484227" r:id="rId17"/>
    <p:sldLayoutId id="2147484228" r:id="rId18"/>
    <p:sldLayoutId id="2147484229" r:id="rId19"/>
    <p:sldLayoutId id="2147484230" r:id="rId20"/>
    <p:sldLayoutId id="2147484231" r:id="rId21"/>
    <p:sldLayoutId id="2147484232" r:id="rId22"/>
    <p:sldLayoutId id="2147484233" r:id="rId23"/>
    <p:sldLayoutId id="2147484234" r:id="rId24"/>
    <p:sldLayoutId id="2147484209" r:id="rId25"/>
    <p:sldLayoutId id="2147484210" r:id="rId26"/>
    <p:sldLayoutId id="2147484235" r:id="rId27"/>
    <p:sldLayoutId id="2147484236" r:id="rId28"/>
    <p:sldLayoutId id="2147484237" r:id="rId29"/>
    <p:sldLayoutId id="2147484238" r:id="rId30"/>
    <p:sldLayoutId id="2147484239" r:id="rId31"/>
    <p:sldLayoutId id="2147484240" r:id="rId32"/>
    <p:sldLayoutId id="2147484241" r:id="rId33"/>
    <p:sldLayoutId id="2147484211" r:id="rId34"/>
    <p:sldLayoutId id="2147484242" r:id="rId35"/>
    <p:sldLayoutId id="2147484243" r:id="rId36"/>
    <p:sldLayoutId id="2147484212" r:id="rId37"/>
    <p:sldLayoutId id="2147484244" r:id="rId38"/>
  </p:sldLayoutIdLst>
  <p:transition>
    <p:fade/>
  </p:transition>
  <p:hf hdr="0"/>
  <p:txStyles>
    <p:titleStyle>
      <a:lvl1pPr algn="l" defTabSz="914355" rtl="0" eaLnBrk="1" latinLnBrk="0" hangingPunct="1">
        <a:lnSpc>
          <a:spcPct val="85000"/>
        </a:lnSpc>
        <a:spcBef>
          <a:spcPct val="0"/>
        </a:spcBef>
        <a:buNone/>
        <a:defRPr lang="en-US" sz="3600" b="0" i="0" kern="1200" cap="none" spc="0" baseline="0" dirty="0" smtClean="0">
          <a:solidFill>
            <a:schemeClr val="tx1"/>
          </a:solidFill>
          <a:latin typeface="Garamond" panose="02020404030301010803" pitchFamily="18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33351" indent="-233351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2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522262" indent="-227001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20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746087" indent="-166680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8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979439" indent="-173030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312797" indent="-227001" algn="l" defTabSz="640048" rtl="0" eaLnBrk="1" latinLnBrk="0" hangingPunct="1">
        <a:lnSpc>
          <a:spcPct val="200000"/>
        </a:lnSpc>
        <a:spcBef>
          <a:spcPts val="0"/>
        </a:spcBef>
        <a:buClr>
          <a:srgbClr val="18A3AC"/>
        </a:buClr>
        <a:buSzPct val="80000"/>
        <a:buFont typeface="Wingdings" charset="2"/>
        <a:buChar char="§"/>
        <a:defRPr lang="en-US" sz="2000" b="0" kern="1200" dirty="0">
          <a:solidFill>
            <a:schemeClr val="tx1"/>
          </a:solidFill>
          <a:latin typeface="+mj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hyperlink" Target="https://www.library.ucsf.edu/about/strategic-plan/" TargetMode="External"/><Relationship Id="rId1" Type="http://schemas.openxmlformats.org/officeDocument/2006/relationships/slideLayout" Target="../slideLayouts/slideLayout5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53_F862A227.xml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uides.ucsf.edu/InclusiveTeachingGuide" TargetMode="External"/><Relationship Id="rId2" Type="http://schemas.openxmlformats.org/officeDocument/2006/relationships/hyperlink" Target="mailto:ariel.deardorff@ucsf.edu" TargetMode="Externa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301702-CE3E-FC7E-32B1-195DAA0A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72" y="1127897"/>
            <a:ext cx="5333634" cy="1426263"/>
          </a:xfrm>
        </p:spPr>
        <p:txBody>
          <a:bodyPr/>
          <a:lstStyle/>
          <a:p>
            <a:r>
              <a:rPr lang="en-US" sz="2800" b="1" dirty="0">
                <a:cs typeface="Arial"/>
              </a:rPr>
              <a:t>Connecting, Collaborating, Creating: Advancing Equitable Teaching in the Library</a:t>
            </a:r>
            <a:endParaRPr lang="en-US" sz="2800" dirty="0">
              <a:cs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743CB8-1812-C1AF-4ADB-4D7B3AF292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6445" y="3909254"/>
            <a:ext cx="5330017" cy="426719"/>
          </a:xfrm>
        </p:spPr>
        <p:txBody>
          <a:bodyPr/>
          <a:lstStyle/>
          <a:p>
            <a:r>
              <a:rPr lang="en-US" sz="1400" b="1" dirty="0">
                <a:latin typeface="Arial"/>
                <a:cs typeface="Arial"/>
              </a:rPr>
              <a:t>Ariel Deardorff</a:t>
            </a:r>
            <a:r>
              <a:rPr lang="en-US" sz="1400" dirty="0">
                <a:latin typeface="Arial"/>
                <a:cs typeface="Arial"/>
              </a:rPr>
              <a:t>, Director of Data Science and Open Scholarship</a:t>
            </a:r>
          </a:p>
          <a:p>
            <a:r>
              <a:rPr lang="en-US" sz="1400" b="1" dirty="0">
                <a:latin typeface="Arial"/>
                <a:cs typeface="Arial"/>
              </a:rPr>
              <a:t>Lisa Leiva,</a:t>
            </a:r>
            <a:r>
              <a:rPr lang="en-US" sz="1400" dirty="0">
                <a:latin typeface="Arial"/>
                <a:cs typeface="Arial"/>
              </a:rPr>
              <a:t> Head of Instructional Design</a:t>
            </a:r>
          </a:p>
          <a:p>
            <a:r>
              <a:rPr lang="en-US" sz="1400" b="1" dirty="0">
                <a:latin typeface="Arial"/>
                <a:cs typeface="Arial"/>
              </a:rPr>
              <a:t>Holly Thompson,</a:t>
            </a:r>
            <a:r>
              <a:rPr lang="en-US" sz="1400" dirty="0">
                <a:latin typeface="Arial"/>
                <a:cs typeface="Arial"/>
              </a:rPr>
              <a:t> Director of Education and Clinical Research Services</a:t>
            </a:r>
            <a:endParaRPr lang="en-US" sz="1400" dirty="0"/>
          </a:p>
          <a:p>
            <a:endParaRPr lang="en-US" sz="1400" dirty="0">
              <a:latin typeface="Arial"/>
              <a:cs typeface="Arial"/>
            </a:endParaRPr>
          </a:p>
          <a:p>
            <a:r>
              <a:rPr lang="en-US" sz="1400" dirty="0">
                <a:latin typeface="Arial"/>
                <a:cs typeface="Arial"/>
              </a:rPr>
              <a:t>University of California, San Francisco Library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5383793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0AB5D9-739D-2273-66DA-23806843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</p:spPr>
        <p:txBody>
          <a:bodyPr wrap="square" anchor="ctr">
            <a:noAutofit/>
          </a:bodyPr>
          <a:lstStyle/>
          <a:p>
            <a:r>
              <a:rPr lang="en-US" dirty="0">
                <a:latin typeface="Garamond"/>
                <a:cs typeface="Arial"/>
              </a:rPr>
              <a:t>About UCSF Library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C1BBA0-7C69-105A-0DFE-0DB21FFE6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5725" y="1399153"/>
            <a:ext cx="6544079" cy="29391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UCSF: health science, graduate-only campus</a:t>
            </a:r>
          </a:p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50 Library staff, teaching expertise spread across multiple teams:</a:t>
            </a:r>
          </a:p>
          <a:p>
            <a:pPr marL="521970" lvl="1" indent="-226695"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Data science and open scholarship</a:t>
            </a:r>
          </a:p>
          <a:p>
            <a:pPr marL="521970" lvl="1" indent="-226695"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Education and clinical research </a:t>
            </a:r>
          </a:p>
          <a:p>
            <a:pPr marL="521970" lvl="1" indent="-226695"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Archives and special collections </a:t>
            </a:r>
          </a:p>
          <a:p>
            <a:pPr marL="521970" lvl="1" indent="-226695"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Instructional design</a:t>
            </a:r>
          </a:p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Lots of siloed teaching within and across teams</a:t>
            </a:r>
          </a:p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Changing expectations around accessibility and universal design for learning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B5F1F0-B291-BFCC-0965-05210F8B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2107" y="4840129"/>
            <a:ext cx="246061" cy="116425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7BCC8D0D-EAEC-449D-9161-023DFF90F2E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7" name="Picture 6" descr="Photograph of UCSF Library entrance with large glass windows and red-framed doors, illuminated from inside during dusk. A large tree with spreading branches stands prominently in front, surrounded by low greenery and a concrete walkway leading to the entrance.">
            <a:extLst>
              <a:ext uri="{FF2B5EF4-FFF2-40B4-BE49-F238E27FC236}">
                <a16:creationId xmlns:a16="http://schemas.microsoft.com/office/drawing/2014/main" id="{8AEE53CF-7859-964C-6E01-167C0A2A8B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412" r="9378" b="-2"/>
          <a:stretch>
            <a:fillRect/>
          </a:stretch>
        </p:blipFill>
        <p:spPr>
          <a:xfrm>
            <a:off x="459685" y="1401417"/>
            <a:ext cx="1589432" cy="29320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656301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A59DDA-7A59-C49A-6E5C-E092728F7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</p:spPr>
        <p:txBody>
          <a:bodyPr wrap="square" anchor="ctr">
            <a:noAutofit/>
          </a:bodyPr>
          <a:lstStyle/>
          <a:p>
            <a:r>
              <a:rPr lang="en-US">
                <a:latin typeface="Garamond"/>
                <a:cs typeface="Arial"/>
              </a:rPr>
              <a:t>Equitable Teaching Project</a:t>
            </a:r>
            <a:r>
              <a:rPr lang="en-US" dirty="0">
                <a:latin typeface="Garamond"/>
                <a:cs typeface="Arial"/>
              </a:rPr>
              <a:t> Charge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51B30B-50EE-2DA6-8ECA-1AD0BD625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679" y="1401417"/>
            <a:ext cx="4594582" cy="29320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3045" indent="-233045">
              <a:lnSpc>
                <a:spcPct val="90000"/>
              </a:lnSpc>
              <a:spcAft>
                <a:spcPts val="1200"/>
              </a:spcAft>
            </a:pPr>
            <a:r>
              <a:rPr lang="en-US" sz="1800" dirty="0">
                <a:latin typeface="Arial"/>
                <a:cs typeface="Arial"/>
                <a:hlinkClick r:id="rId2"/>
              </a:rPr>
              <a:t>2022-2026 UCSF Library Strategic Plan</a:t>
            </a:r>
            <a:endParaRPr lang="en-US" sz="1800" dirty="0">
              <a:latin typeface="Arial"/>
              <a:cs typeface="Arial"/>
            </a:endParaRPr>
          </a:p>
          <a:p>
            <a:pPr marL="233045" indent="-233045">
              <a:lnSpc>
                <a:spcPct val="90000"/>
              </a:lnSpc>
              <a:spcAft>
                <a:spcPts val="1200"/>
              </a:spcAft>
            </a:pPr>
            <a:r>
              <a:rPr lang="en-US" sz="1800">
                <a:latin typeface="Arial"/>
                <a:cs typeface="Arial"/>
              </a:rPr>
              <a:t>"Develop and implement best practices </a:t>
            </a:r>
            <a:r>
              <a:rPr lang="en-US" sz="1800" dirty="0">
                <a:latin typeface="Arial"/>
                <a:cs typeface="Arial"/>
              </a:rPr>
              <a:t>for </a:t>
            </a:r>
            <a:r>
              <a:rPr lang="en-US" sz="1800" b="1" dirty="0">
                <a:latin typeface="Arial"/>
                <a:cs typeface="Arial"/>
              </a:rPr>
              <a:t>equitable and inclusive library teaching</a:t>
            </a:r>
            <a:r>
              <a:rPr lang="en-US" sz="1800" dirty="0">
                <a:latin typeface="Arial"/>
                <a:cs typeface="Arial"/>
              </a:rPr>
              <a:t>, increasing and empowering </a:t>
            </a:r>
            <a:r>
              <a:rPr lang="en-US" sz="1800" b="1" dirty="0">
                <a:latin typeface="Arial"/>
                <a:cs typeface="Arial"/>
              </a:rPr>
              <a:t>collaboration across the library</a:t>
            </a:r>
            <a:r>
              <a:rPr lang="en-US" sz="1800" dirty="0">
                <a:latin typeface="Arial"/>
                <a:cs typeface="Arial"/>
              </a:rPr>
              <a:t> </a:t>
            </a:r>
            <a:r>
              <a:rPr lang="en-US" sz="1800">
                <a:latin typeface="Arial"/>
                <a:cs typeface="Arial"/>
              </a:rPr>
              <a:t>through shared expertise."</a:t>
            </a:r>
          </a:p>
          <a:p>
            <a:pPr marL="233045" indent="-233045">
              <a:lnSpc>
                <a:spcPct val="90000"/>
              </a:lnSpc>
              <a:spcAft>
                <a:spcPts val="1200"/>
              </a:spcAft>
            </a:pPr>
            <a:r>
              <a:rPr lang="en-US" sz="1800" dirty="0">
                <a:latin typeface="Arial"/>
                <a:cs typeface="Arial"/>
              </a:rPr>
              <a:t>Project ran from Aug 2022 – Nov 2025</a:t>
            </a:r>
            <a:br>
              <a:rPr lang="en-US" sz="1600" dirty="0"/>
            </a:br>
            <a:endParaRPr lang="en-US" sz="1600" dirty="0"/>
          </a:p>
          <a:p>
            <a:pPr marL="233045" indent="-233045">
              <a:lnSpc>
                <a:spcPct val="90000"/>
              </a:lnSpc>
            </a:pP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8946E1-F569-044C-9F3D-B6A7CA13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2107" y="4840129"/>
            <a:ext cx="246061" cy="116425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7BCC8D0D-EAEC-449D-9161-023DFF90F2E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9" name="Picture 8" descr="Photograph of an outdoor information booth with a UCSF Library sign, where a seated staff member assists three standing individuals holding flyers or tickets. The scene includes a blue tablecloth, promotional materials, and a background of trees and building exterior, indicating a campus or event setting.">
            <a:extLst>
              <a:ext uri="{FF2B5EF4-FFF2-40B4-BE49-F238E27FC236}">
                <a16:creationId xmlns:a16="http://schemas.microsoft.com/office/drawing/2014/main" id="{AFF3222F-CDE0-AB7B-E069-5704CDBAE5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7" r="5778" b="-4"/>
          <a:stretch>
            <a:fillRect/>
          </a:stretch>
        </p:blipFill>
        <p:spPr>
          <a:xfrm>
            <a:off x="5278582" y="1401417"/>
            <a:ext cx="3488860" cy="257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485981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C46B5-31DE-3F3A-831B-58CA9F24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/>
                <a:cs typeface="Arial"/>
              </a:rPr>
              <a:t>Our Project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C9AE4-C15B-832A-5D29-9814BBAE3C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518795" indent="-285750"/>
            <a:r>
              <a:rPr lang="en-US" sz="1600" b="1">
                <a:latin typeface="Arial"/>
                <a:cs typeface="Arial"/>
              </a:rPr>
              <a:t>Ariel Deardorff (co-lead) </a:t>
            </a:r>
            <a:r>
              <a:rPr lang="en-US" sz="1600">
                <a:latin typeface="Arial"/>
                <a:cs typeface="Arial"/>
              </a:rPr>
              <a:t>- Data Science and Open Scholarship</a:t>
            </a:r>
          </a:p>
          <a:p>
            <a:pPr marL="518795" indent="-285750"/>
            <a:r>
              <a:rPr lang="en-US" sz="1600" b="1">
                <a:latin typeface="Arial"/>
                <a:cs typeface="Arial"/>
              </a:rPr>
              <a:t>Lisa Leiva (co-lead)</a:t>
            </a:r>
            <a:r>
              <a:rPr lang="en-US" sz="1600">
                <a:latin typeface="Arial"/>
                <a:cs typeface="Arial"/>
              </a:rPr>
              <a:t> - Instructional Design</a:t>
            </a:r>
          </a:p>
          <a:p>
            <a:pPr marL="518795" indent="-285750"/>
            <a:r>
              <a:rPr lang="en-US" sz="1600" b="1">
                <a:latin typeface="Arial"/>
                <a:cs typeface="Arial"/>
              </a:rPr>
              <a:t>Holly Thompson (co-lead)</a:t>
            </a:r>
            <a:r>
              <a:rPr lang="en-US" sz="1600">
                <a:latin typeface="Arial"/>
                <a:cs typeface="Arial"/>
              </a:rPr>
              <a:t> - Education and Clinical Research</a:t>
            </a:r>
          </a:p>
          <a:p>
            <a:pPr marL="518795" indent="-285750"/>
            <a:r>
              <a:rPr lang="en-US" sz="1600" b="1">
                <a:latin typeface="Arial"/>
                <a:cs typeface="Arial"/>
              </a:rPr>
              <a:t>Josephine Tan</a:t>
            </a:r>
            <a:r>
              <a:rPr lang="en-US" sz="1600">
                <a:latin typeface="Arial"/>
                <a:cs typeface="Arial"/>
              </a:rPr>
              <a:t> - Education and Clinical Research</a:t>
            </a:r>
          </a:p>
          <a:p>
            <a:pPr marL="518795" indent="-285750"/>
            <a:r>
              <a:rPr lang="en-US" sz="1600" b="1">
                <a:latin typeface="Arial"/>
                <a:cs typeface="Arial"/>
              </a:rPr>
              <a:t>Lisa Nguyen</a:t>
            </a:r>
            <a:r>
              <a:rPr lang="en-US" sz="1600">
                <a:latin typeface="Arial"/>
                <a:cs typeface="Arial"/>
              </a:rPr>
              <a:t> – Archives and Special Collections</a:t>
            </a:r>
          </a:p>
          <a:p>
            <a:pPr marL="518795" indent="-285750"/>
            <a:r>
              <a:rPr lang="en-US" sz="1600" b="1">
                <a:latin typeface="Arial"/>
                <a:cs typeface="Arial"/>
              </a:rPr>
              <a:t>Dylan Romero</a:t>
            </a:r>
            <a:r>
              <a:rPr lang="en-US" sz="1600">
                <a:latin typeface="Arial"/>
                <a:cs typeface="Arial"/>
              </a:rPr>
              <a:t> – Library Operations</a:t>
            </a:r>
          </a:p>
          <a:p>
            <a:pPr marL="233045" indent="-233045"/>
            <a:endParaRPr lang="en-US" sz="900"/>
          </a:p>
          <a:p>
            <a:pPr marL="233045" indent="-233045"/>
            <a:r>
              <a:rPr lang="en-US" sz="1600">
                <a:latin typeface="Arial"/>
                <a:cs typeface="Arial"/>
              </a:rPr>
              <a:t>Alumni: </a:t>
            </a:r>
          </a:p>
          <a:p>
            <a:pPr marL="518795" indent="-285750"/>
            <a:r>
              <a:rPr lang="en-US" sz="1600" b="1">
                <a:latin typeface="Arial"/>
                <a:cs typeface="Arial"/>
              </a:rPr>
              <a:t>Jill Barr-Walker</a:t>
            </a:r>
            <a:r>
              <a:rPr lang="en-US" sz="1600">
                <a:latin typeface="Arial"/>
                <a:cs typeface="Arial"/>
              </a:rPr>
              <a:t> - Education and Clinical Research</a:t>
            </a:r>
          </a:p>
          <a:p>
            <a:pPr marL="518795" indent="-285750"/>
            <a:r>
              <a:rPr lang="en-US" sz="1600" b="1">
                <a:latin typeface="Arial"/>
                <a:cs typeface="Arial"/>
              </a:rPr>
              <a:t>Charlie Macquarie</a:t>
            </a:r>
            <a:r>
              <a:rPr lang="en-US" sz="1600">
                <a:latin typeface="Arial"/>
                <a:cs typeface="Arial"/>
              </a:rPr>
              <a:t> - Archives and Special Collections</a:t>
            </a:r>
          </a:p>
          <a:p>
            <a:pPr marL="518795" indent="-285750"/>
            <a:endParaRPr lang="en-US" sz="1600"/>
          </a:p>
          <a:p>
            <a:pPr marL="233045" indent="-233045"/>
            <a:endParaRPr lang="en-US" sz="1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EEB9FA-060E-6F2C-BC4B-D01C14D63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32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B74B6-673D-B57A-0A94-B96B54646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41658-E79B-9B57-2405-5016EB4D8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33045" indent="-233045">
              <a:spcAft>
                <a:spcPts val="1200"/>
              </a:spcAft>
            </a:pPr>
            <a:r>
              <a:rPr lang="en-US" b="1" dirty="0">
                <a:latin typeface="Arial"/>
                <a:cs typeface="Arial"/>
              </a:rPr>
              <a:t>Goal 1</a:t>
            </a:r>
            <a:r>
              <a:rPr lang="en-US" dirty="0">
                <a:latin typeface="Arial"/>
                <a:cs typeface="Arial"/>
              </a:rPr>
              <a:t>: </a:t>
            </a:r>
            <a:r>
              <a:rPr lang="en-US" dirty="0">
                <a:solidFill>
                  <a:srgbClr val="052049"/>
                </a:solidFill>
                <a:latin typeface="Arial"/>
                <a:cs typeface="Arial"/>
              </a:rPr>
              <a:t>Create a community for UCSF Library educators</a:t>
            </a:r>
            <a:r>
              <a:rPr lang="en-US" dirty="0">
                <a:latin typeface="Arial"/>
                <a:cs typeface="Arial"/>
              </a:rPr>
              <a:t> to build a culture of collaboration, solidarity, and vulnerability.</a:t>
            </a:r>
            <a:endParaRPr lang="en-US">
              <a:latin typeface="Arial"/>
              <a:cs typeface="Arial"/>
            </a:endParaRPr>
          </a:p>
          <a:p>
            <a:pPr marL="233045" indent="-233045">
              <a:spcAft>
                <a:spcPts val="1200"/>
              </a:spcAft>
            </a:pPr>
            <a:r>
              <a:rPr lang="en-US" b="1" dirty="0">
                <a:latin typeface="Arial"/>
                <a:cs typeface="Arial"/>
              </a:rPr>
              <a:t>Goal 2</a:t>
            </a:r>
            <a:r>
              <a:rPr lang="en-US" dirty="0">
                <a:latin typeface="Arial"/>
                <a:cs typeface="Arial"/>
              </a:rPr>
              <a:t>: </a:t>
            </a:r>
            <a:r>
              <a:rPr lang="en-US" dirty="0">
                <a:solidFill>
                  <a:srgbClr val="052049"/>
                </a:solidFill>
                <a:latin typeface="Arial"/>
                <a:cs typeface="Arial"/>
              </a:rPr>
              <a:t>Create a teaching guide for UCSF Library Educators</a:t>
            </a:r>
            <a:r>
              <a:rPr lang="en-US" dirty="0">
                <a:latin typeface="Arial"/>
                <a:cs typeface="Arial"/>
              </a:rPr>
              <a:t> with resources on teaching practices, technology, and outreach that incorporates DEI approaches to teaching and learning.</a:t>
            </a:r>
          </a:p>
          <a:p>
            <a:pPr lvl="1"/>
            <a:r>
              <a:rPr lang="en-US" dirty="0"/>
              <a:t>DEI to be integrated throughout, not just siloed in one section</a:t>
            </a:r>
          </a:p>
          <a:p>
            <a:pPr lvl="1"/>
            <a:r>
              <a:rPr lang="en-US" dirty="0"/>
              <a:t>Wanted teaching information to be accessible to everyone in the library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215E66-82DC-CDAE-DDC5-EE66F4E90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3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982D6-78AF-1083-8A9C-B605E93C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Library Educators Community of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6A08B-1E63-CB89-43DF-3B738D5BD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896" y="1105727"/>
            <a:ext cx="8501203" cy="29320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3045" indent="-233045">
              <a:lnSpc>
                <a:spcPct val="110000"/>
              </a:lnSpc>
            </a:pPr>
            <a:r>
              <a:rPr lang="en-US" sz="1800" dirty="0">
                <a:solidFill>
                  <a:srgbClr val="052049"/>
                </a:solidFill>
                <a:latin typeface="Arial"/>
                <a:cs typeface="Arial"/>
              </a:rPr>
              <a:t>Launched the Library Educators Community of Practice</a:t>
            </a:r>
            <a:r>
              <a:rPr lang="en-US" sz="1800" dirty="0">
                <a:latin typeface="Arial"/>
                <a:cs typeface="Arial"/>
              </a:rPr>
              <a:t> in Oct 2023</a:t>
            </a:r>
            <a:endParaRPr lang="en-US" sz="1800"/>
          </a:p>
          <a:p>
            <a:pPr marL="577850" lvl="1" indent="-285750">
              <a:lnSpc>
                <a:spcPct val="110000"/>
              </a:lnSpc>
            </a:pPr>
            <a:r>
              <a:rPr lang="en-US" sz="1600" dirty="0">
                <a:latin typeface="Arial"/>
                <a:cs typeface="Arial"/>
              </a:rPr>
              <a:t>Virtual community group open to all Library staff, facilitated by Ariel and Lisa L.</a:t>
            </a:r>
          </a:p>
          <a:p>
            <a:pPr marL="577850" lvl="1" indent="-285750">
              <a:lnSpc>
                <a:spcPct val="110000"/>
              </a:lnSpc>
            </a:pPr>
            <a:r>
              <a:rPr lang="en-US" sz="1600" dirty="0">
                <a:latin typeface="Arial"/>
                <a:cs typeface="Arial"/>
              </a:rPr>
              <a:t>Also has a slack channel in the Library Slack</a:t>
            </a:r>
          </a:p>
          <a:p>
            <a:pPr marL="233045" indent="-233045">
              <a:lnSpc>
                <a:spcPct val="110000"/>
              </a:lnSpc>
            </a:pPr>
            <a:r>
              <a:rPr lang="en-US" sz="1800">
                <a:solidFill>
                  <a:srgbClr val="052049"/>
                </a:solidFill>
                <a:latin typeface="Arial"/>
                <a:cs typeface="Arial"/>
              </a:rPr>
              <a:t>Created a charter </a:t>
            </a:r>
            <a:r>
              <a:rPr lang="en-US" sz="1800">
                <a:latin typeface="Arial"/>
                <a:cs typeface="Arial"/>
              </a:rPr>
              <a:t>to define roles and responsibilities, and sustainability plan</a:t>
            </a:r>
            <a:endParaRPr lang="en-US" sz="1800">
              <a:solidFill>
                <a:srgbClr val="052049"/>
              </a:solidFill>
            </a:endParaRPr>
          </a:p>
          <a:p>
            <a:pPr marL="233045" indent="-233045">
              <a:lnSpc>
                <a:spcPct val="110000"/>
              </a:lnSpc>
            </a:pPr>
            <a:r>
              <a:rPr lang="en-US" sz="1800">
                <a:solidFill>
                  <a:srgbClr val="052049"/>
                </a:solidFill>
                <a:latin typeface="Arial"/>
                <a:cs typeface="Arial"/>
              </a:rPr>
              <a:t>Hosted 15 bi-monthly community meetings</a:t>
            </a:r>
            <a:r>
              <a:rPr lang="en-US" sz="1800">
                <a:latin typeface="Arial"/>
                <a:cs typeface="Arial"/>
              </a:rPr>
              <a:t> - Between 9-16 attendees </a:t>
            </a:r>
            <a:endParaRPr lang="en-US" sz="1800"/>
          </a:p>
          <a:p>
            <a:pPr marL="521970" lvl="1" indent="-226695">
              <a:lnSpc>
                <a:spcPct val="110000"/>
              </a:lnSpc>
            </a:pPr>
            <a:r>
              <a:rPr lang="en-US" sz="1600">
                <a:latin typeface="Arial"/>
                <a:cs typeface="Arial"/>
              </a:rPr>
              <a:t>Topics included: Disability accommodations, Universal Design for Learning, How AI is </a:t>
            </a:r>
            <a:r>
              <a:rPr lang="en-US" sz="1600" dirty="0">
                <a:latin typeface="Arial"/>
                <a:cs typeface="Arial"/>
              </a:rPr>
              <a:t>Changing my Teaching, and more</a:t>
            </a:r>
            <a:endParaRPr lang="en-US" sz="1600">
              <a:latin typeface="Arial"/>
              <a:cs typeface="Arial"/>
            </a:endParaRPr>
          </a:p>
          <a:p>
            <a:pPr marL="521970" lvl="1" indent="-226695">
              <a:lnSpc>
                <a:spcPct val="110000"/>
              </a:lnSpc>
            </a:pPr>
            <a:r>
              <a:rPr lang="en-US" sz="1600" dirty="0">
                <a:latin typeface="Arial"/>
                <a:cs typeface="Arial"/>
              </a:rPr>
              <a:t>Mix of presentations from library staff, invited speakers, and group discussions </a:t>
            </a:r>
          </a:p>
          <a:p>
            <a:pPr marL="233045" indent="-233045">
              <a:lnSpc>
                <a:spcPct val="110000"/>
              </a:lnSpc>
              <a:buClr>
                <a:srgbClr val="178CCB"/>
              </a:buClr>
              <a:buFont typeface="Wingdings" charset="0"/>
              <a:buChar char="§"/>
            </a:pPr>
            <a:r>
              <a:rPr lang="en-US" sz="1800">
                <a:latin typeface="Arial"/>
                <a:cs typeface="Arial"/>
              </a:rPr>
              <a:t>In 2026, Lisa L. onboarded a new co-facilitator and they have hosted 3 meet ups so far</a:t>
            </a:r>
            <a:endParaRPr lang="en-US" sz="1800"/>
          </a:p>
          <a:p>
            <a:pPr marL="233045" indent="-233045">
              <a:lnSpc>
                <a:spcPct val="110000"/>
              </a:lnSpc>
            </a:pPr>
            <a:endParaRPr lang="en-US" sz="1800">
              <a:latin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D909B1-09E8-ECDC-1029-30218EB59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1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3F836-751F-98A7-F166-6B5A64B1A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4" y="318751"/>
            <a:ext cx="8274779" cy="458587"/>
          </a:xfrm>
        </p:spPr>
        <p:txBody>
          <a:bodyPr/>
          <a:lstStyle/>
          <a:p>
            <a:r>
              <a:rPr lang="en-US" sz="3200"/>
              <a:t>Inclusive Teaching Guide for Library Educators</a:t>
            </a:r>
            <a:endParaRPr lang="en-US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37413-79EC-8E89-FFDF-18C9311EA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7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F09B59-DFE8-2210-2620-83A12A981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084" y="994481"/>
            <a:ext cx="8288370" cy="36409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3045" indent="-233045"/>
            <a:r>
              <a:rPr lang="en-US" dirty="0">
                <a:latin typeface="Arial"/>
                <a:cs typeface="Arial"/>
              </a:rPr>
              <a:t>The (lib)guide officially launched in Oct 2025</a:t>
            </a:r>
            <a:endParaRPr lang="en-US">
              <a:latin typeface="Arial"/>
              <a:cs typeface="Arial"/>
            </a:endParaRPr>
          </a:p>
          <a:p>
            <a:pPr marL="521970" lvl="1" indent="-226695"/>
            <a:r>
              <a:rPr lang="en-US" dirty="0">
                <a:latin typeface="Arial"/>
                <a:cs typeface="Arial"/>
              </a:rPr>
              <a:t>Includes content on creating learning objectives, backward design, creating accessible learning materials, scheduling logistics, and more!</a:t>
            </a:r>
          </a:p>
          <a:p>
            <a:pPr marL="521970" lvl="1" indent="-226695"/>
            <a:r>
              <a:rPr lang="en-US">
                <a:latin typeface="Arial"/>
                <a:cs typeface="Arial"/>
              </a:rPr>
              <a:t>Integrates DEI best practices everywhere (not just in one section)</a:t>
            </a:r>
          </a:p>
          <a:p>
            <a:pPr marL="745490" lvl="2" indent="-166370"/>
            <a:r>
              <a:rPr lang="en-US" altLang="en-US" dirty="0">
                <a:latin typeface="Arial"/>
                <a:cs typeface="Arial"/>
              </a:rPr>
              <a:t>Logistics: </a:t>
            </a:r>
            <a:r>
              <a:rPr lang="en-US" dirty="0">
                <a:latin typeface="Arial"/>
                <a:cs typeface="Arial"/>
              </a:rPr>
              <a:t>prioritize accessible spaces (e.g., working mics, wheelchair access)</a:t>
            </a:r>
            <a:endParaRPr lang="en-US" altLang="en-US" dirty="0">
              <a:latin typeface="Arial"/>
              <a:cs typeface="Arial"/>
            </a:endParaRPr>
          </a:p>
          <a:p>
            <a:pPr marL="745490" lvl="2" indent="-166370"/>
            <a:r>
              <a:rPr lang="en-US" altLang="en-US" dirty="0">
                <a:latin typeface="Arial"/>
                <a:cs typeface="Arial"/>
              </a:rPr>
              <a:t>Instructional design: </a:t>
            </a:r>
            <a:r>
              <a:rPr lang="en-US" dirty="0">
                <a:latin typeface="Arial"/>
                <a:cs typeface="Arial"/>
              </a:rPr>
              <a:t>center learner voices (e.g., provide opportunities to share expertise)</a:t>
            </a:r>
            <a:endParaRPr lang="en-US" altLang="en-US" dirty="0">
              <a:latin typeface="Arial"/>
              <a:cs typeface="Arial"/>
            </a:endParaRPr>
          </a:p>
          <a:p>
            <a:pPr marL="521970" lvl="1" indent="-226695"/>
            <a:r>
              <a:rPr lang="en-US" dirty="0">
                <a:latin typeface="Arial"/>
                <a:cs typeface="Arial"/>
              </a:rPr>
              <a:t>Library Educator's tips highlighted throughout</a:t>
            </a:r>
          </a:p>
          <a:p>
            <a:pPr marL="233045" indent="-233045"/>
            <a:r>
              <a:rPr lang="en-US" dirty="0">
                <a:latin typeface="Arial"/>
                <a:cs typeface="Arial"/>
              </a:rPr>
              <a:t>Holly will maintain the guide going forward, sending out quarterly reminders for new content and tips</a:t>
            </a:r>
          </a:p>
          <a:p>
            <a:pPr marL="521970" lvl="1" indent="-226695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529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415D-0112-2F94-A4BF-325E5CE5C03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665018" y="-676894"/>
            <a:ext cx="7695211" cy="307777"/>
          </a:xfrm>
          <a:prstGeom prst="rect">
            <a:avLst/>
          </a:prstGeom>
          <a:noFill/>
          <a:ln w="19050" algn="ctr">
            <a:noFill/>
            <a:prstDash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 of Library Educators Guide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1B47FA-0B33-7501-F988-81EE1BFB8297}"/>
              </a:ext>
            </a:extLst>
          </p:cNvPr>
          <p:cNvSpPr>
            <a:spLocks/>
          </p:cNvSpPr>
          <p:nvPr/>
        </p:nvSpPr>
        <p:spPr>
          <a:xfrm>
            <a:off x="271463" y="4840288"/>
            <a:ext cx="246062" cy="115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6" name="Picture 5" descr="Image of the inclusive teaching guide for library educators, featuring  a picture of a group of people sitting around a table.">
            <a:extLst>
              <a:ext uri="{FF2B5EF4-FFF2-40B4-BE49-F238E27FC236}">
                <a16:creationId xmlns:a16="http://schemas.microsoft.com/office/drawing/2014/main" id="{083AA939-4652-1746-F7FA-FC0D941169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96"/>
          <a:stretch>
            <a:fillRect/>
          </a:stretch>
        </p:blipFill>
        <p:spPr>
          <a:xfrm>
            <a:off x="1756580" y="201279"/>
            <a:ext cx="5629405" cy="43867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1755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2B3BF-237F-BE2A-6030-A4B467038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07" y="-726277"/>
            <a:ext cx="8173580" cy="458587"/>
          </a:xfrm>
        </p:spPr>
        <p:txBody>
          <a:bodyPr/>
          <a:lstStyle/>
          <a:p>
            <a:r>
              <a:rPr lang="en-US" dirty="0"/>
              <a:t>Pictures from Library Educators Guide</a:t>
            </a:r>
          </a:p>
        </p:txBody>
      </p:sp>
      <p:pic>
        <p:nvPicPr>
          <p:cNvPr id="6" name="Content Placeholder 5" descr="A screenshot of a guide with a picture of a classroom and tips about reserving a classroom with a mic">
            <a:extLst>
              <a:ext uri="{FF2B5EF4-FFF2-40B4-BE49-F238E27FC236}">
                <a16:creationId xmlns:a16="http://schemas.microsoft.com/office/drawing/2014/main" id="{DDCC8A66-94AD-EC5E-E961-DE34FCA69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7010" t="8180" r="-64"/>
          <a:stretch>
            <a:fillRect/>
          </a:stretch>
        </p:blipFill>
        <p:spPr>
          <a:xfrm>
            <a:off x="218505" y="425649"/>
            <a:ext cx="4136803" cy="41680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FBCBA-45A2-A657-0A91-77FB04610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A screen shot of a website featuring images and advice about planning for accommodations.">
            <a:extLst>
              <a:ext uri="{FF2B5EF4-FFF2-40B4-BE49-F238E27FC236}">
                <a16:creationId xmlns:a16="http://schemas.microsoft.com/office/drawing/2014/main" id="{7C12AA96-8C0E-6687-FFFF-FA803B5A60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5079" y="422255"/>
            <a:ext cx="4534634" cy="41097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9552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4EEA-E068-367D-65E1-5ACAAA68C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</p:spPr>
        <p:txBody>
          <a:bodyPr wrap="square" anchor="b">
            <a:noAutofit/>
          </a:bodyPr>
          <a:lstStyle/>
          <a:p>
            <a:r>
              <a:rPr lang="en-US" dirty="0">
                <a:latin typeface="Garamond"/>
                <a:cs typeface="Arial"/>
              </a:rPr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0C26-4DB6-572B-69D5-EF358272171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3284" y="1148508"/>
            <a:ext cx="4289606" cy="327456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Library Educators Community has helped build connections across library teams, given library staff a place to share their work </a:t>
            </a:r>
          </a:p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ET Project led to more awareness of accessibility requirements and a forum to translate requirements and best practices into concrete actions</a:t>
            </a:r>
          </a:p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The guide has made it much easier to onboard new library educators and find teaching information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11" name="Picture 10" descr="Photograph of two people standing and talking near a large window with a view of trees and buildings outside. The scene highlights a casual conversation in a bright indoor space with natural light and an outdoor urban landscape.">
            <a:extLst>
              <a:ext uri="{FF2B5EF4-FFF2-40B4-BE49-F238E27FC236}">
                <a16:creationId xmlns:a16="http://schemas.microsoft.com/office/drawing/2014/main" id="{70AD7EAF-DC77-6477-79D5-DC37C83C25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68" r="3" b="3"/>
          <a:stretch>
            <a:fillRect/>
          </a:stretch>
        </p:blipFill>
        <p:spPr>
          <a:xfrm>
            <a:off x="4990412" y="1149281"/>
            <a:ext cx="3826840" cy="2853083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2DA93A-60B8-82E3-44F7-857594E082A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72107" y="4840129"/>
            <a:ext cx="246061" cy="116425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148CC95F-0247-41B6-91CF-DC97C76A7088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842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89480-EFEE-6DB1-7F49-B7D4C59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</p:spPr>
        <p:txBody>
          <a:bodyPr wrap="square" anchor="ctr">
            <a:noAutofit/>
          </a:bodyPr>
          <a:lstStyle/>
          <a:p>
            <a:r>
              <a:rPr lang="en-US" dirty="0">
                <a:latin typeface="Garamond"/>
                <a:cs typeface="Arial"/>
              </a:rPr>
              <a:t>Reflections and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DE5D5-4622-89E2-6E6B-B3C41EC40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4334" y="1401417"/>
            <a:ext cx="5563015" cy="29320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33045" indent="-233045">
              <a:lnSpc>
                <a:spcPct val="90000"/>
              </a:lnSpc>
            </a:pPr>
            <a:r>
              <a:rPr lang="en-US" sz="1800">
                <a:latin typeface="Arial"/>
                <a:cs typeface="Arial"/>
              </a:rPr>
              <a:t>Project work could have been completed faster if we had </a:t>
            </a:r>
            <a:r>
              <a:rPr lang="en-US" sz="1800" dirty="0">
                <a:latin typeface="Arial"/>
                <a:cs typeface="Arial"/>
              </a:rPr>
              <a:t>been more flexible with our meeting timing </a:t>
            </a:r>
            <a:r>
              <a:rPr lang="en-US" sz="1800">
                <a:latin typeface="Arial"/>
                <a:cs typeface="Arial"/>
              </a:rPr>
              <a:t>and structure throughout</a:t>
            </a:r>
          </a:p>
          <a:p>
            <a:pPr marL="521970" lvl="1" indent="-226695"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sometimes you might need a working meeting or to meet more often for a period to accomplish a particular goal </a:t>
            </a:r>
          </a:p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Plan for team transitions – folks will likely come and go</a:t>
            </a:r>
          </a:p>
          <a:p>
            <a:pPr marL="233045" indent="-233045">
              <a:lnSpc>
                <a:spcPct val="90000"/>
              </a:lnSpc>
            </a:pPr>
            <a:r>
              <a:rPr lang="en-US" sz="1800" dirty="0">
                <a:latin typeface="Arial"/>
                <a:cs typeface="Arial"/>
              </a:rPr>
              <a:t>Have an end in sight and finish strong with reflections, sustainability plans, and celebration!</a:t>
            </a:r>
          </a:p>
        </p:txBody>
      </p:sp>
      <p:pic>
        <p:nvPicPr>
          <p:cNvPr id="7" name="Picture 6" descr="Photograph of a group of people standing and conversing in a library hallway with curved wooden ceiling panels and reflective flooring. The scene includes individuals wearing casual and professional attire, including a person in medical scrubs and a white coat walking past, suggesting a healthcare or academic setting.">
            <a:extLst>
              <a:ext uri="{FF2B5EF4-FFF2-40B4-BE49-F238E27FC236}">
                <a16:creationId xmlns:a16="http://schemas.microsoft.com/office/drawing/2014/main" id="{9162172E-A273-79B2-8585-241C56BB50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12" r="14174" b="-2"/>
          <a:stretch>
            <a:fillRect/>
          </a:stretch>
        </p:blipFill>
        <p:spPr>
          <a:xfrm>
            <a:off x="459685" y="1401417"/>
            <a:ext cx="2384149" cy="2932045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40424-3273-F056-9892-1F4D3E45A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2107" y="4840129"/>
            <a:ext cx="246061" cy="116425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148CC95F-0247-41B6-91CF-DC97C76A7088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1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AD6D2-7399-06A1-E089-276A36829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FFB30-12E7-13E9-EF16-738CB1F85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37" y="1401417"/>
            <a:ext cx="3063870" cy="29320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33045" indent="-233045"/>
            <a:r>
              <a:rPr lang="en-US" sz="1800" dirty="0">
                <a:latin typeface="Arial"/>
                <a:cs typeface="Arial"/>
              </a:rPr>
              <a:t>Email: </a:t>
            </a:r>
            <a:r>
              <a:rPr lang="en-US" sz="1800" dirty="0">
                <a:latin typeface="Arial"/>
                <a:cs typeface="Arial"/>
                <a:hlinkClick r:id="rId2"/>
              </a:rPr>
              <a:t>ariel.deardorff@ucsf.edu</a:t>
            </a:r>
            <a:endParaRPr lang="en-US" sz="1800" dirty="0"/>
          </a:p>
          <a:p>
            <a:pPr marL="233045" indent="-233045">
              <a:spcAft>
                <a:spcPts val="0"/>
              </a:spcAft>
            </a:pPr>
            <a:r>
              <a:rPr lang="en-US" sz="1800" dirty="0">
                <a:latin typeface="Arial"/>
                <a:cs typeface="Arial"/>
              </a:rPr>
              <a:t>Inclusive Teaching Guide: </a:t>
            </a:r>
            <a:r>
              <a:rPr lang="en-US" sz="1800" dirty="0">
                <a:latin typeface="Arial"/>
                <a:cs typeface="Arial"/>
                <a:hlinkClick r:id="rId3"/>
              </a:rPr>
              <a:t>guides.ucsf.edu/InclusiveTeachingGuide</a:t>
            </a:r>
            <a:r>
              <a:rPr lang="en-US" sz="1800" dirty="0">
                <a:latin typeface="Arial"/>
                <a:cs typeface="Arial"/>
              </a:rPr>
              <a:t> </a:t>
            </a:r>
          </a:p>
          <a:p>
            <a:pPr marL="233045" indent="-233045"/>
            <a:endParaRPr lang="en-US" sz="1800" dirty="0"/>
          </a:p>
          <a:p>
            <a:pPr marL="233045" indent="-233045"/>
            <a:endParaRPr lang="en-US" sz="1800" dirty="0"/>
          </a:p>
          <a:p>
            <a:pPr marL="233045" indent="-233045"/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C372E5-7DA9-A846-1B54-1B5121AB0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Screenshot of a virtual meeting with six participants arranged in a 3x2 grid, each using a colorful balloon-themed background. Participant names and pronouns appear in the lower-left corner of each video frame, with individuals displaying various hand gestures and expressions.">
            <a:extLst>
              <a:ext uri="{FF2B5EF4-FFF2-40B4-BE49-F238E27FC236}">
                <a16:creationId xmlns:a16="http://schemas.microsoft.com/office/drawing/2014/main" id="{6C4C5209-D5CB-C80D-1BBD-EE2A39623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594" y="454819"/>
            <a:ext cx="483870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71080"/>
      </p:ext>
    </p:extLst>
  </p:cSld>
  <p:clrMapOvr>
    <a:masterClrMapping/>
  </p:clrMapOvr>
</p:sld>
</file>

<file path=ppt/theme/theme1.xml><?xml version="1.0" encoding="utf-8"?>
<a:theme xmlns:a="http://schemas.openxmlformats.org/drawingml/2006/main" name="UCSF Classic">
  <a:themeElements>
    <a:clrScheme name="USCF Template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178CCB"/>
      </a:accent1>
      <a:accent2>
        <a:srgbClr val="16A0AC"/>
      </a:accent2>
      <a:accent3>
        <a:srgbClr val="32A03E"/>
      </a:accent3>
      <a:accent4>
        <a:srgbClr val="6E61D7"/>
      </a:accent4>
      <a:accent5>
        <a:srgbClr val="A238BA"/>
      </a:accent5>
      <a:accent6>
        <a:srgbClr val="C32882"/>
      </a:accent6>
      <a:hlink>
        <a:srgbClr val="178CCB"/>
      </a:hlink>
      <a:folHlink>
        <a:srgbClr val="5F5F5F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noAutofit/>
      </a:bodyPr>
      <a:lstStyle>
        <a:defPPr marL="342900" indent="-342900">
          <a:buClr>
            <a:schemeClr val="accent1"/>
          </a:buClr>
          <a:buSzPct val="80000"/>
          <a:buFont typeface="Wingdings" charset="2"/>
          <a:buChar char="§"/>
          <a:defRPr sz="20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IHDMS_LibraryWorkshop(5)" id="{0E9035D9-85AD-D14D-AE61-C0080E7D215F}" vid="{9D400272-D9F4-4848-BE70-DB0109488C1A}"/>
    </a:ext>
  </a:extLst>
</a:theme>
</file>

<file path=ppt/theme/theme2.xml><?xml version="1.0" encoding="utf-8"?>
<a:theme xmlns:a="http://schemas.openxmlformats.org/drawingml/2006/main" name="UCSF Contemporary Pattern 1">
  <a:themeElements>
    <a:clrScheme name="USCF Template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178CCB"/>
      </a:accent1>
      <a:accent2>
        <a:srgbClr val="16A0AC"/>
      </a:accent2>
      <a:accent3>
        <a:srgbClr val="32A03E"/>
      </a:accent3>
      <a:accent4>
        <a:srgbClr val="6E61D7"/>
      </a:accent4>
      <a:accent5>
        <a:srgbClr val="A238BA"/>
      </a:accent5>
      <a:accent6>
        <a:srgbClr val="C32882"/>
      </a:accent6>
      <a:hlink>
        <a:srgbClr val="178CCB"/>
      </a:hlink>
      <a:folHlink>
        <a:srgbClr val="5F5F5F"/>
      </a:folHlink>
    </a:clrScheme>
    <a:fontScheme name="UCSF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IHDMS_LibraryWorkshop(5)" id="{0E9035D9-85AD-D14D-AE61-C0080E7D215F}" vid="{9C4A681C-20A1-B942-83CD-B97E442A64BD}"/>
    </a:ext>
  </a:extLst>
</a:theme>
</file>

<file path=ppt/theme/theme3.xml><?xml version="1.0" encoding="utf-8"?>
<a:theme xmlns:a="http://schemas.openxmlformats.org/drawingml/2006/main" name="UCSF Contemporary Pattern 1">
  <a:themeElements>
    <a:clrScheme name="USCF Template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178CCB"/>
      </a:accent1>
      <a:accent2>
        <a:srgbClr val="16A0AC"/>
      </a:accent2>
      <a:accent3>
        <a:srgbClr val="32A03E"/>
      </a:accent3>
      <a:accent4>
        <a:srgbClr val="6E61D7"/>
      </a:accent4>
      <a:accent5>
        <a:srgbClr val="A238BA"/>
      </a:accent5>
      <a:accent6>
        <a:srgbClr val="C32882"/>
      </a:accent6>
      <a:hlink>
        <a:srgbClr val="178CCB"/>
      </a:hlink>
      <a:folHlink>
        <a:srgbClr val="5F5F5F"/>
      </a:folHlink>
    </a:clrScheme>
    <a:fontScheme name="UCSF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IHDMS_LibraryWorkshop(5)" id="{0E9035D9-85AD-D14D-AE61-C0080E7D215F}" vid="{27050919-D24E-004B-A9D7-24CF4CAE8800}"/>
    </a:ext>
  </a:extLst>
</a:theme>
</file>

<file path=ppt/theme/theme4.xml><?xml version="1.0" encoding="utf-8"?>
<a:theme xmlns:a="http://schemas.openxmlformats.org/drawingml/2006/main" name="Office Theme">
  <a:themeElements>
    <a:clrScheme name="Coalesse Palette">
      <a:dk1>
        <a:sysClr val="windowText" lastClr="000000"/>
      </a:dk1>
      <a:lt1>
        <a:sysClr val="window" lastClr="FFFFFF"/>
      </a:lt1>
      <a:dk2>
        <a:srgbClr val="342B2A"/>
      </a:dk2>
      <a:lt2>
        <a:srgbClr val="DAD6CB"/>
      </a:lt2>
      <a:accent1>
        <a:srgbClr val="E55302"/>
      </a:accent1>
      <a:accent2>
        <a:srgbClr val="5F3032"/>
      </a:accent2>
      <a:accent3>
        <a:srgbClr val="005774"/>
      </a:accent3>
      <a:accent4>
        <a:srgbClr val="9BA03C"/>
      </a:accent4>
      <a:accent5>
        <a:srgbClr val="34AA71"/>
      </a:accent5>
      <a:accent6>
        <a:srgbClr val="F3BD48"/>
      </a:accent6>
      <a:hlink>
        <a:srgbClr val="34AA71"/>
      </a:hlink>
      <a:folHlink>
        <a:srgbClr val="8C8C8C"/>
      </a:folHlink>
    </a:clrScheme>
    <a:fontScheme name="Coalesse">
      <a:majorFont>
        <a:latin typeface="Arial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oalesse Palette">
      <a:dk1>
        <a:sysClr val="windowText" lastClr="000000"/>
      </a:dk1>
      <a:lt1>
        <a:sysClr val="window" lastClr="FFFFFF"/>
      </a:lt1>
      <a:dk2>
        <a:srgbClr val="342B2A"/>
      </a:dk2>
      <a:lt2>
        <a:srgbClr val="DAD6CB"/>
      </a:lt2>
      <a:accent1>
        <a:srgbClr val="E55302"/>
      </a:accent1>
      <a:accent2>
        <a:srgbClr val="5F3032"/>
      </a:accent2>
      <a:accent3>
        <a:srgbClr val="005774"/>
      </a:accent3>
      <a:accent4>
        <a:srgbClr val="9BA03C"/>
      </a:accent4>
      <a:accent5>
        <a:srgbClr val="34AA71"/>
      </a:accent5>
      <a:accent6>
        <a:srgbClr val="F3BD48"/>
      </a:accent6>
      <a:hlink>
        <a:srgbClr val="34AA71"/>
      </a:hlink>
      <a:folHlink>
        <a:srgbClr val="8C8C8C"/>
      </a:folHlink>
    </a:clrScheme>
    <a:fontScheme name="Coalesse">
      <a:majorFont>
        <a:latin typeface="Arial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7557DB3BCD3B4D93B62BF69D82D46C" ma:contentTypeVersion="6" ma:contentTypeDescription="Create a new document." ma:contentTypeScope="" ma:versionID="b443ca9c8ff6f1bb157691e47b621420">
  <xsd:schema xmlns:xsd="http://www.w3.org/2001/XMLSchema" xmlns:xs="http://www.w3.org/2001/XMLSchema" xmlns:p="http://schemas.microsoft.com/office/2006/metadata/properties" xmlns:ns2="864e919f-3d20-44d0-b5fb-bca95c946720" xmlns:ns3="29946ff0-5916-4d56-9a05-90369d763534" targetNamespace="http://schemas.microsoft.com/office/2006/metadata/properties" ma:root="true" ma:fieldsID="3392c06dd5a52cda33c8b6a98fe1edfb" ns2:_="" ns3:_="">
    <xsd:import namespace="864e919f-3d20-44d0-b5fb-bca95c946720"/>
    <xsd:import namespace="29946ff0-5916-4d56-9a05-90369d7635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e919f-3d20-44d0-b5fb-bca95c9467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946ff0-5916-4d56-9a05-90369d76353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6EBC20-D023-42A4-8B18-A9BC5FE1B88F}">
  <ds:schemaRefs>
    <ds:schemaRef ds:uri="29946ff0-5916-4d56-9a05-90369d763534"/>
    <ds:schemaRef ds:uri="864e919f-3d20-44d0-b5fb-bca95c94672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B48DB2A-A2BB-49B9-B517-04CB45F2482A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29946ff0-5916-4d56-9a05-90369d763534"/>
    <ds:schemaRef ds:uri="864e919f-3d20-44d0-b5fb-bca95c946720"/>
  </ds:schemaRefs>
</ds:datastoreItem>
</file>

<file path=customXml/itemProps3.xml><?xml version="1.0" encoding="utf-8"?>
<ds:datastoreItem xmlns:ds="http://schemas.openxmlformats.org/officeDocument/2006/customXml" ds:itemID="{F8A51949-CE2D-4D1D-81B7-CD96A13119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UCSF Classic</Template>
  <TotalTime>286</TotalTime>
  <Words>695</Words>
  <Application>Microsoft Macintosh PowerPoint</Application>
  <PresentationFormat>On-screen Show (16:9)</PresentationFormat>
  <Paragraphs>84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.AppleSystemUIFont</vt:lpstr>
      <vt:lpstr>Arial</vt:lpstr>
      <vt:lpstr>Garamond</vt:lpstr>
      <vt:lpstr>Wingdings</vt:lpstr>
      <vt:lpstr>UCSF Classic</vt:lpstr>
      <vt:lpstr>UCSF Contemporary Pattern 1</vt:lpstr>
      <vt:lpstr>UCSF Contemporary Pattern 1</vt:lpstr>
      <vt:lpstr>Connecting, Collaborating, Creating: Advancing Equitable Teaching in the Library</vt:lpstr>
      <vt:lpstr>About UCSF Library</vt:lpstr>
      <vt:lpstr>Equitable Teaching Project Charge</vt:lpstr>
      <vt:lpstr>Our Project Team</vt:lpstr>
      <vt:lpstr>Project Goals</vt:lpstr>
      <vt:lpstr>Library Educators Community of Practice</vt:lpstr>
      <vt:lpstr>Inclusive Teaching Guide for Library Educators</vt:lpstr>
      <vt:lpstr>Picture of Library Educators Guide</vt:lpstr>
      <vt:lpstr>Pictures from Library Educators Guide</vt:lpstr>
      <vt:lpstr>Outcomes</vt:lpstr>
      <vt:lpstr>Reflections and Recommendations</vt:lpstr>
      <vt:lpstr>Thanks!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Presentation Template</dc:subject>
  <dc:creator>Deardorff, Ariel</dc:creator>
  <dc:description>Derek MacDavid | derek@bigpicdesign.com</dc:description>
  <cp:lastModifiedBy>Deardorff, Ariel</cp:lastModifiedBy>
  <cp:revision>249</cp:revision>
  <dcterms:created xsi:type="dcterms:W3CDTF">2026-04-06T16:59:14Z</dcterms:created>
  <dcterms:modified xsi:type="dcterms:W3CDTF">2026-05-06T17:55:49Z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0x0101006C7557DB3BCD3B4D93B62BF69D82D46C</vt:lpwstr>
  </property>
</Properties>
</file>